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DFEE7EF1-DF55-4FF4-B17B-6A9A4CFCDE18}" type="datetimeFigureOut">
              <a:rPr lang="sl-SI" smtClean="0"/>
              <a:t>12. 04. 2020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429154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DFEE7EF1-DF55-4FF4-B17B-6A9A4CFCDE18}" type="datetimeFigureOut">
              <a:rPr lang="sl-SI" smtClean="0"/>
              <a:t>12. 04. 2020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75106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DFEE7EF1-DF55-4FF4-B17B-6A9A4CFCDE18}" type="datetimeFigureOut">
              <a:rPr lang="sl-SI" smtClean="0"/>
              <a:t>12. 04. 2020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174895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DFEE7EF1-DF55-4FF4-B17B-6A9A4CFCDE18}" type="datetimeFigureOut">
              <a:rPr lang="sl-SI" smtClean="0"/>
              <a:t>12. 04. 2020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164272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DFEE7EF1-DF55-4FF4-B17B-6A9A4CFCDE18}" type="datetimeFigureOut">
              <a:rPr lang="sl-SI" smtClean="0"/>
              <a:t>12. 04. 2020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44136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DFEE7EF1-DF55-4FF4-B17B-6A9A4CFCDE18}" type="datetimeFigureOut">
              <a:rPr lang="sl-SI" smtClean="0"/>
              <a:t>12. 04. 2020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311743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DFEE7EF1-DF55-4FF4-B17B-6A9A4CFCDE18}" type="datetimeFigureOut">
              <a:rPr lang="sl-SI" smtClean="0"/>
              <a:t>12. 04. 2020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321563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DFEE7EF1-DF55-4FF4-B17B-6A9A4CFCDE18}" type="datetimeFigureOut">
              <a:rPr lang="sl-SI" smtClean="0"/>
              <a:t>12. 04. 2020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2885486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DFEE7EF1-DF55-4FF4-B17B-6A9A4CFCDE18}" type="datetimeFigureOut">
              <a:rPr lang="sl-SI" smtClean="0"/>
              <a:t>12. 04. 2020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169918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DFEE7EF1-DF55-4FF4-B17B-6A9A4CFCDE18}" type="datetimeFigureOut">
              <a:rPr lang="sl-SI" smtClean="0"/>
              <a:t>12. 04. 2020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212858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DFEE7EF1-DF55-4FF4-B17B-6A9A4CFCDE18}" type="datetimeFigureOut">
              <a:rPr lang="sl-SI" smtClean="0"/>
              <a:t>12. 04. 2020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6108E05-D387-478C-8F1F-21D2415754BB}" type="slidenum">
              <a:rPr lang="sl-SI" smtClean="0"/>
              <a:t>‹#›</a:t>
            </a:fld>
            <a:endParaRPr lang="sl-SI"/>
          </a:p>
        </p:txBody>
      </p:sp>
    </p:spTree>
    <p:extLst>
      <p:ext uri="{BB962C8B-B14F-4D97-AF65-F5344CB8AC3E}">
        <p14:creationId xmlns:p14="http://schemas.microsoft.com/office/powerpoint/2010/main" val="228556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E7EF1-DF55-4FF4-B17B-6A9A4CFCDE18}" type="datetimeFigureOut">
              <a:rPr lang="sl-SI" smtClean="0"/>
              <a:t>12. 04. 2020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08E05-D387-478C-8F1F-21D2415754BB}" type="slidenum">
              <a:rPr lang="sl-SI" smtClean="0"/>
              <a:t>‹#›</a:t>
            </a:fld>
            <a:endParaRPr lang="sl-SI"/>
          </a:p>
        </p:txBody>
      </p:sp>
    </p:spTree>
    <p:extLst>
      <p:ext uri="{BB962C8B-B14F-4D97-AF65-F5344CB8AC3E}">
        <p14:creationId xmlns:p14="http://schemas.microsoft.com/office/powerpoint/2010/main" val="250523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SODOBNI NAČINI OBLIKOVANJA KIPOV</a:t>
            </a:r>
            <a:endParaRPr lang="sl-SI" dirty="0"/>
          </a:p>
        </p:txBody>
      </p:sp>
      <p:sp>
        <p:nvSpPr>
          <p:cNvPr id="3" name="Podnaslov 2"/>
          <p:cNvSpPr>
            <a:spLocks noGrp="1"/>
          </p:cNvSpPr>
          <p:nvPr>
            <p:ph type="subTitle" idx="1"/>
          </p:nvPr>
        </p:nvSpPr>
        <p:spPr/>
        <p:txBody>
          <a:bodyPr/>
          <a:lstStyle/>
          <a:p>
            <a:r>
              <a:rPr lang="sl-SI" dirty="0" smtClean="0"/>
              <a:t>UMETNOSTNE SMERI</a:t>
            </a:r>
            <a:endParaRPr lang="sl-SI" dirty="0"/>
          </a:p>
        </p:txBody>
      </p:sp>
    </p:spTree>
    <p:extLst>
      <p:ext uri="{BB962C8B-B14F-4D97-AF65-F5344CB8AC3E}">
        <p14:creationId xmlns:p14="http://schemas.microsoft.com/office/powerpoint/2010/main" val="367980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415636" y="480291"/>
            <a:ext cx="11037455" cy="1077218"/>
          </a:xfrm>
          <a:prstGeom prst="rect">
            <a:avLst/>
          </a:prstGeom>
          <a:noFill/>
        </p:spPr>
        <p:txBody>
          <a:bodyPr wrap="square" rtlCol="0">
            <a:spAutoFit/>
          </a:bodyPr>
          <a:lstStyle/>
          <a:p>
            <a:r>
              <a:rPr lang="sl-SI" sz="2800" dirty="0" smtClean="0"/>
              <a:t>INSTALACIJA</a:t>
            </a:r>
            <a:r>
              <a:rPr lang="sl-SI" dirty="0" smtClean="0"/>
              <a:t> – pomeni instalirati, umestiti v prostor. V notranji – galerijski prostor – umetnik razpostavlja po tleh, stenah, stropu, z obešanjem v prostor različne predmete za vsakdanjo rabo – z namenom, da jih gledalec opazuje tako, da se v prostoru giblje. </a:t>
            </a:r>
            <a:endParaRPr lang="sl-SI" dirty="0"/>
          </a:p>
        </p:txBody>
      </p:sp>
      <p:pic>
        <p:nvPicPr>
          <p:cNvPr id="3" name="Picture 5" descr="1724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65" y="1976582"/>
            <a:ext cx="11179717" cy="3688916"/>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3177309" y="6084571"/>
            <a:ext cx="5320145" cy="369332"/>
          </a:xfrm>
          <a:prstGeom prst="rect">
            <a:avLst/>
          </a:prstGeom>
          <a:noFill/>
        </p:spPr>
        <p:txBody>
          <a:bodyPr wrap="square" rtlCol="0">
            <a:spAutoFit/>
          </a:bodyPr>
          <a:lstStyle/>
          <a:p>
            <a:pPr algn="ctr"/>
            <a:r>
              <a:rPr lang="sl-SI" dirty="0" err="1" smtClean="0"/>
              <a:t>Antony</a:t>
            </a:r>
            <a:r>
              <a:rPr lang="sl-SI" dirty="0" smtClean="0"/>
              <a:t> </a:t>
            </a:r>
            <a:r>
              <a:rPr lang="sl-SI" dirty="0" err="1" smtClean="0"/>
              <a:t>Gormley</a:t>
            </a:r>
            <a:r>
              <a:rPr lang="sl-SI" dirty="0" smtClean="0"/>
              <a:t>, </a:t>
            </a:r>
            <a:r>
              <a:rPr lang="sl-SI" dirty="0" err="1" smtClean="0"/>
              <a:t>Celaring</a:t>
            </a:r>
            <a:endParaRPr lang="sl-SI" dirty="0"/>
          </a:p>
        </p:txBody>
      </p:sp>
    </p:spTree>
    <p:extLst>
      <p:ext uri="{BB962C8B-B14F-4D97-AF65-F5344CB8AC3E}">
        <p14:creationId xmlns:p14="http://schemas.microsoft.com/office/powerpoint/2010/main" val="75468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57322" y="473364"/>
            <a:ext cx="10455562" cy="1143000"/>
          </a:xfrm>
        </p:spPr>
        <p:txBody>
          <a:bodyPr>
            <a:normAutofit fontScale="90000"/>
          </a:bodyPr>
          <a:lstStyle/>
          <a:p>
            <a:r>
              <a:rPr lang="sl-SI" altLang="sl-SI" sz="3100" dirty="0" smtClean="0">
                <a:latin typeface="+mn-lt"/>
              </a:rPr>
              <a:t>LAND ART- POKRAJINSKA UMETNOST- </a:t>
            </a:r>
            <a:r>
              <a:rPr lang="sl-SI" altLang="sl-SI" sz="2000" dirty="0" smtClean="0">
                <a:latin typeface="+mn-lt"/>
              </a:rPr>
              <a:t>gre za preoblikovanje pokrajine, vendar ne zaradi uporabnega namena ampak zaradi estetskega. Vsebina del opozarja na prostor kot življenjsko kvaliteto.</a:t>
            </a:r>
            <a:br>
              <a:rPr lang="sl-SI" altLang="sl-SI" sz="2000" dirty="0" smtClean="0">
                <a:latin typeface="+mn-lt"/>
              </a:rPr>
            </a:br>
            <a:endParaRPr lang="sl-SI" altLang="sl-SI" sz="2000" dirty="0">
              <a:latin typeface="+mn-lt"/>
            </a:endParaRPr>
          </a:p>
        </p:txBody>
      </p:sp>
      <p:pic>
        <p:nvPicPr>
          <p:cNvPr id="46085" name="Picture 5" descr="SPIRAL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412" y="1616364"/>
            <a:ext cx="7204050" cy="4730967"/>
          </a:xfrm>
          <a:prstGeom prst="rect">
            <a:avLst/>
          </a:prstGeom>
          <a:noFill/>
          <a:extLst>
            <a:ext uri="{909E8E84-426E-40DD-AFC4-6F175D3DCCD1}">
              <a14:hiddenFill xmlns:a14="http://schemas.microsoft.com/office/drawing/2010/main">
                <a:solidFill>
                  <a:srgbClr val="FFFFFF"/>
                </a:solidFill>
              </a14:hiddenFill>
            </a:ext>
          </a:extLst>
        </p:spPr>
      </p:pic>
      <p:sp>
        <p:nvSpPr>
          <p:cNvPr id="46087" name="Text Box 7"/>
          <p:cNvSpPr txBox="1">
            <a:spLocks noChangeArrowheads="1"/>
          </p:cNvSpPr>
          <p:nvPr/>
        </p:nvSpPr>
        <p:spPr bwMode="auto">
          <a:xfrm>
            <a:off x="3901067" y="6487771"/>
            <a:ext cx="4105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1000" dirty="0"/>
              <a:t>Robert Smithson: Spiralasti pomol, 1970</a:t>
            </a:r>
          </a:p>
        </p:txBody>
      </p:sp>
    </p:spTree>
    <p:extLst>
      <p:ext uri="{BB962C8B-B14F-4D97-AF65-F5344CB8AC3E}">
        <p14:creationId xmlns:p14="http://schemas.microsoft.com/office/powerpoint/2010/main" val="2922568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248909" y="457540"/>
            <a:ext cx="7536873" cy="1077218"/>
          </a:xfrm>
          <a:prstGeom prst="rect">
            <a:avLst/>
          </a:prstGeom>
          <a:noFill/>
        </p:spPr>
        <p:txBody>
          <a:bodyPr wrap="square" rtlCol="0">
            <a:spAutoFit/>
          </a:bodyPr>
          <a:lstStyle/>
          <a:p>
            <a:r>
              <a:rPr lang="sl-SI" sz="2800" dirty="0" smtClean="0"/>
              <a:t>KUBIZEM</a:t>
            </a:r>
            <a:r>
              <a:rPr lang="sl-SI" dirty="0" smtClean="0"/>
              <a:t> – Kip sestavljajo kubično predelane oblike (kocke, valja, krogle, stožca) sestavljene v posamezne dele in ponovno sestavljene iz raznih zornih kotov. V kipu se pogosto zlivata žival in stroj ali človek in strij. </a:t>
            </a:r>
            <a:endParaRPr lang="sl-SI" dirty="0"/>
          </a:p>
        </p:txBody>
      </p:sp>
      <p:pic>
        <p:nvPicPr>
          <p:cNvPr id="1026" name="Picture 2" descr="Large Horse', Raymond Duchamp-Villon, 1914, cast 1961 | T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2708" y="1640636"/>
            <a:ext cx="5549742" cy="4671756"/>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3821228" y="6418270"/>
            <a:ext cx="4620127" cy="369332"/>
          </a:xfrm>
          <a:prstGeom prst="rect">
            <a:avLst/>
          </a:prstGeom>
          <a:noFill/>
        </p:spPr>
        <p:txBody>
          <a:bodyPr wrap="square" rtlCol="0">
            <a:spAutoFit/>
          </a:bodyPr>
          <a:lstStyle/>
          <a:p>
            <a:r>
              <a:rPr lang="sl-SI" dirty="0" err="1" smtClean="0"/>
              <a:t>Raymond</a:t>
            </a:r>
            <a:r>
              <a:rPr lang="sl-SI" dirty="0" smtClean="0"/>
              <a:t> </a:t>
            </a:r>
            <a:r>
              <a:rPr lang="sl-SI" dirty="0" err="1" smtClean="0"/>
              <a:t>Duchamp</a:t>
            </a:r>
            <a:r>
              <a:rPr lang="sl-SI" dirty="0" smtClean="0"/>
              <a:t> –Villon: Veliki konj</a:t>
            </a:r>
            <a:endParaRPr lang="sl-SI" dirty="0"/>
          </a:p>
        </p:txBody>
      </p:sp>
    </p:spTree>
    <p:extLst>
      <p:ext uri="{BB962C8B-B14F-4D97-AF65-F5344CB8AC3E}">
        <p14:creationId xmlns:p14="http://schemas.microsoft.com/office/powerpoint/2010/main" val="3044882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626669" y="404261"/>
            <a:ext cx="9124749" cy="1077218"/>
          </a:xfrm>
          <a:prstGeom prst="rect">
            <a:avLst/>
          </a:prstGeom>
          <a:noFill/>
        </p:spPr>
        <p:txBody>
          <a:bodyPr wrap="square" rtlCol="0">
            <a:spAutoFit/>
          </a:bodyPr>
          <a:lstStyle/>
          <a:p>
            <a:r>
              <a:rPr lang="sl-SI" sz="2800" dirty="0" smtClean="0"/>
              <a:t>FUTURIZEM</a:t>
            </a:r>
            <a:r>
              <a:rPr lang="sl-SI" dirty="0" smtClean="0"/>
              <a:t> – Kiparsko oblikovanje je močno povezano z velikim tehnološkim razvojem in z izrazito razgibanim življenjem, Kipi so polni dinamične napetosti, sestavljeni so iz razčlenjenih in med seboj sekajočih se volumnov. </a:t>
            </a:r>
            <a:endParaRPr lang="sl-SI" dirty="0"/>
          </a:p>
        </p:txBody>
      </p:sp>
      <p:pic>
        <p:nvPicPr>
          <p:cNvPr id="2050" name="Picture 2" descr="Unique Forms of Continuity in Space', Umberto Boccioni, 1913, cas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176" y="1620690"/>
            <a:ext cx="3701749" cy="4948552"/>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7026442" y="5832909"/>
            <a:ext cx="3811604" cy="646331"/>
          </a:xfrm>
          <a:prstGeom prst="rect">
            <a:avLst/>
          </a:prstGeom>
          <a:noFill/>
        </p:spPr>
        <p:txBody>
          <a:bodyPr wrap="square" rtlCol="0">
            <a:spAutoFit/>
          </a:bodyPr>
          <a:lstStyle/>
          <a:p>
            <a:r>
              <a:rPr lang="sl-SI" dirty="0" err="1" smtClean="0"/>
              <a:t>Umberto</a:t>
            </a:r>
            <a:r>
              <a:rPr lang="sl-SI" dirty="0" smtClean="0"/>
              <a:t> </a:t>
            </a:r>
            <a:r>
              <a:rPr lang="sl-SI" dirty="0" err="1" smtClean="0"/>
              <a:t>Boccioni</a:t>
            </a:r>
            <a:r>
              <a:rPr lang="sl-SI" dirty="0" smtClean="0"/>
              <a:t>: Neprekinjenost oblik v prostoru</a:t>
            </a:r>
            <a:endParaRPr lang="sl-SI" dirty="0"/>
          </a:p>
        </p:txBody>
      </p:sp>
    </p:spTree>
    <p:extLst>
      <p:ext uri="{BB962C8B-B14F-4D97-AF65-F5344CB8AC3E}">
        <p14:creationId xmlns:p14="http://schemas.microsoft.com/office/powerpoint/2010/main" val="3839697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212783" y="702644"/>
            <a:ext cx="9702265" cy="1077218"/>
          </a:xfrm>
          <a:prstGeom prst="rect">
            <a:avLst/>
          </a:prstGeom>
          <a:noFill/>
        </p:spPr>
        <p:txBody>
          <a:bodyPr wrap="square" rtlCol="0">
            <a:spAutoFit/>
          </a:bodyPr>
          <a:lstStyle/>
          <a:p>
            <a:r>
              <a:rPr lang="sl-SI" sz="2800" dirty="0" smtClean="0"/>
              <a:t>KONSTRUKTIVIZEM</a:t>
            </a:r>
            <a:r>
              <a:rPr lang="sl-SI" dirty="0" smtClean="0"/>
              <a:t> -  beseda pomeni „ sestavljati“. Kipar se izraža s čistimi geometrijskimi oblikami, kip konstruira na osnovi analiz in pri tem združuje razum in analizo. Kipar pogosto uporabi za material kovino, ki jo brusi, kuje vari in sestavlja. </a:t>
            </a:r>
            <a:endParaRPr lang="sl-SI" dirty="0"/>
          </a:p>
        </p:txBody>
      </p:sp>
      <p:pic>
        <p:nvPicPr>
          <p:cNvPr id="3074" name="Picture 2" descr="Hanging construction by Aleksandr Rodchenko. | 幾何学 デザイン, 紙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843" y="1779862"/>
            <a:ext cx="4326320" cy="4857623"/>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7021866" y="5986915"/>
            <a:ext cx="4191565" cy="369332"/>
          </a:xfrm>
          <a:prstGeom prst="rect">
            <a:avLst/>
          </a:prstGeom>
          <a:noFill/>
        </p:spPr>
        <p:txBody>
          <a:bodyPr wrap="square" rtlCol="0">
            <a:spAutoFit/>
          </a:bodyPr>
          <a:lstStyle/>
          <a:p>
            <a:r>
              <a:rPr lang="sl-SI" dirty="0" smtClean="0"/>
              <a:t>Aleksander </a:t>
            </a:r>
            <a:r>
              <a:rPr lang="sl-SI" dirty="0" err="1" smtClean="0"/>
              <a:t>Rodchenko</a:t>
            </a:r>
            <a:r>
              <a:rPr lang="sl-SI" dirty="0" smtClean="0"/>
              <a:t>: Viseča konstrukcija</a:t>
            </a:r>
            <a:endParaRPr lang="sl-SI" dirty="0"/>
          </a:p>
        </p:txBody>
      </p:sp>
    </p:spTree>
    <p:extLst>
      <p:ext uri="{BB962C8B-B14F-4D97-AF65-F5344CB8AC3E}">
        <p14:creationId xmlns:p14="http://schemas.microsoft.com/office/powerpoint/2010/main" val="3948690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182255" y="655782"/>
            <a:ext cx="10012218" cy="1077218"/>
          </a:xfrm>
          <a:prstGeom prst="rect">
            <a:avLst/>
          </a:prstGeom>
          <a:noFill/>
        </p:spPr>
        <p:txBody>
          <a:bodyPr wrap="square" rtlCol="0">
            <a:spAutoFit/>
          </a:bodyPr>
          <a:lstStyle/>
          <a:p>
            <a:r>
              <a:rPr lang="sl-SI" sz="2800" dirty="0" smtClean="0"/>
              <a:t>READY MADE </a:t>
            </a:r>
            <a:r>
              <a:rPr lang="sl-SI" dirty="0" smtClean="0"/>
              <a:t>– Kipar za oblikovanje kipov uporabi vsakdanje predmete in jih povzdigne na stopnjo kipov. S tem prenehajo služiti prvotnemu namenu in dobijo drugačen pomen. So opozorilo za uničenje, zmedo, nered, izhodišče za posmeh. </a:t>
            </a:r>
            <a:endParaRPr lang="sl-SI" dirty="0"/>
          </a:p>
        </p:txBody>
      </p:sp>
      <p:pic>
        <p:nvPicPr>
          <p:cNvPr id="4098" name="Picture 2" descr="Marcel Duchamp 1887-1968 | 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149" y="1902690"/>
            <a:ext cx="5262989" cy="4599709"/>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6881090" y="6133067"/>
            <a:ext cx="4544291" cy="369332"/>
          </a:xfrm>
          <a:prstGeom prst="rect">
            <a:avLst/>
          </a:prstGeom>
          <a:noFill/>
        </p:spPr>
        <p:txBody>
          <a:bodyPr wrap="square" rtlCol="0">
            <a:spAutoFit/>
          </a:bodyPr>
          <a:lstStyle/>
          <a:p>
            <a:r>
              <a:rPr lang="sl-SI" dirty="0" smtClean="0"/>
              <a:t>Marcel </a:t>
            </a:r>
            <a:r>
              <a:rPr lang="sl-SI" dirty="0" err="1" smtClean="0"/>
              <a:t>Duchamp</a:t>
            </a:r>
            <a:r>
              <a:rPr lang="sl-SI" dirty="0" smtClean="0"/>
              <a:t>: Fontana </a:t>
            </a:r>
            <a:endParaRPr lang="sl-SI" dirty="0"/>
          </a:p>
        </p:txBody>
      </p:sp>
    </p:spTree>
    <p:extLst>
      <p:ext uri="{BB962C8B-B14F-4D97-AF65-F5344CB8AC3E}">
        <p14:creationId xmlns:p14="http://schemas.microsoft.com/office/powerpoint/2010/main" val="80627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943060" y="526474"/>
            <a:ext cx="8756072" cy="800219"/>
          </a:xfrm>
          <a:prstGeom prst="rect">
            <a:avLst/>
          </a:prstGeom>
          <a:noFill/>
        </p:spPr>
        <p:txBody>
          <a:bodyPr wrap="square" rtlCol="0">
            <a:spAutoFit/>
          </a:bodyPr>
          <a:lstStyle/>
          <a:p>
            <a:r>
              <a:rPr lang="sl-SI" sz="2800" dirty="0" smtClean="0"/>
              <a:t>DADAIZEM IN NADREALIZEM</a:t>
            </a:r>
            <a:r>
              <a:rPr lang="sl-SI" dirty="0" smtClean="0"/>
              <a:t>: oblikovanje kipov temelji na nezavednem, sanjah in psihičnem avtomatizmu – brez kontrole zavesti. </a:t>
            </a:r>
            <a:endParaRPr lang="sl-SI" dirty="0"/>
          </a:p>
        </p:txBody>
      </p:sp>
      <p:sp>
        <p:nvSpPr>
          <p:cNvPr id="3" name="PoljeZBesedilom 2"/>
          <p:cNvSpPr txBox="1"/>
          <p:nvPr/>
        </p:nvSpPr>
        <p:spPr>
          <a:xfrm>
            <a:off x="8783781" y="5597236"/>
            <a:ext cx="2826327" cy="369332"/>
          </a:xfrm>
          <a:prstGeom prst="rect">
            <a:avLst/>
          </a:prstGeom>
          <a:noFill/>
        </p:spPr>
        <p:txBody>
          <a:bodyPr wrap="square" rtlCol="0">
            <a:spAutoFit/>
          </a:bodyPr>
          <a:lstStyle/>
          <a:p>
            <a:r>
              <a:rPr lang="sl-SI" dirty="0" smtClean="0"/>
              <a:t>Salvador Dali: Rakov telefon</a:t>
            </a:r>
            <a:endParaRPr lang="sl-SI" dirty="0"/>
          </a:p>
        </p:txBody>
      </p:sp>
      <p:pic>
        <p:nvPicPr>
          <p:cNvPr id="5122" name="Picture 2" descr="Lobster Telephon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05" y="1513538"/>
            <a:ext cx="7074104" cy="513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16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461819" y="415636"/>
            <a:ext cx="11009746" cy="1354217"/>
          </a:xfrm>
          <a:prstGeom prst="rect">
            <a:avLst/>
          </a:prstGeom>
          <a:noFill/>
        </p:spPr>
        <p:txBody>
          <a:bodyPr wrap="square" rtlCol="0">
            <a:spAutoFit/>
          </a:bodyPr>
          <a:lstStyle/>
          <a:p>
            <a:r>
              <a:rPr lang="sl-SI" sz="2800" dirty="0" smtClean="0"/>
              <a:t>POP ART- </a:t>
            </a:r>
            <a:r>
              <a:rPr lang="sl-SI" dirty="0" smtClean="0"/>
              <a:t>upodobljeni kipi predstavljajo najnavadnejše vsakdanje stvari iz resničnega življenja, ki so velikih dimenzij. Z njimi želi kipar opozoriti na vsiljevanje množičnih proizvodnih, umetnih izdelkov človeku. Kipi pridobijo moč reklame, obtožbe in kritike potrošništva, katerega žrtev je postal človek. Kipar večkrat upodablja tudi poenostavljene človeške figure, katerih odlitki so v naravnih velikostih z nenavadno vsebino.</a:t>
            </a:r>
            <a:endParaRPr lang="sl-SI" dirty="0"/>
          </a:p>
        </p:txBody>
      </p:sp>
      <p:pic>
        <p:nvPicPr>
          <p:cNvPr id="6146" name="Picture 2" descr="Claes Oldenburg's Supersized Pop Sculptures Made Public Art Fu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76" y="1976582"/>
            <a:ext cx="6979620" cy="4618182"/>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7961746" y="6225432"/>
            <a:ext cx="3749963" cy="369332"/>
          </a:xfrm>
          <a:prstGeom prst="rect">
            <a:avLst/>
          </a:prstGeom>
          <a:noFill/>
        </p:spPr>
        <p:txBody>
          <a:bodyPr wrap="square" rtlCol="0">
            <a:spAutoFit/>
          </a:bodyPr>
          <a:lstStyle/>
          <a:p>
            <a:r>
              <a:rPr lang="sl-SI" dirty="0" smtClean="0"/>
              <a:t>Claes </a:t>
            </a:r>
            <a:r>
              <a:rPr lang="sl-SI" dirty="0" err="1" smtClean="0"/>
              <a:t>Oldemburg</a:t>
            </a:r>
            <a:r>
              <a:rPr lang="sl-SI" dirty="0" smtClean="0"/>
              <a:t>: </a:t>
            </a:r>
            <a:r>
              <a:rPr lang="sl-SI" dirty="0" err="1" smtClean="0"/>
              <a:t>Žlicamost</a:t>
            </a:r>
            <a:r>
              <a:rPr lang="sl-SI" dirty="0" smtClean="0"/>
              <a:t> &amp; češnja. </a:t>
            </a:r>
            <a:endParaRPr lang="sl-SI" dirty="0"/>
          </a:p>
        </p:txBody>
      </p:sp>
    </p:spTree>
    <p:extLst>
      <p:ext uri="{BB962C8B-B14F-4D97-AF65-F5344CB8AC3E}">
        <p14:creationId xmlns:p14="http://schemas.microsoft.com/office/powerpoint/2010/main" val="207047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905163" y="304800"/>
            <a:ext cx="10409381" cy="2492990"/>
          </a:xfrm>
          <a:prstGeom prst="rect">
            <a:avLst/>
          </a:prstGeom>
          <a:noFill/>
        </p:spPr>
        <p:txBody>
          <a:bodyPr wrap="square" rtlCol="0">
            <a:spAutoFit/>
          </a:bodyPr>
          <a:lstStyle/>
          <a:p>
            <a:r>
              <a:rPr lang="sl-SI" sz="2800" dirty="0" smtClean="0"/>
              <a:t>GIBLJIVA (KINETIČNA) UMETNOST </a:t>
            </a:r>
            <a:r>
              <a:rPr lang="sl-SI" dirty="0" smtClean="0"/>
              <a:t>– kipar konstruira kipe iz različnih materialov in pri tem večkrat uporabi dele obstoječih predmetov. Te naprave (kipi) se gibljejo s pomočjo mehanske energije. Posebna vrsta  gibljivih kipov, ki vključujejo resnično gibanje so </a:t>
            </a:r>
            <a:r>
              <a:rPr lang="sl-SI" dirty="0" err="1" smtClean="0"/>
              <a:t>gibljivke</a:t>
            </a:r>
            <a:r>
              <a:rPr lang="sl-SI" dirty="0" smtClean="0"/>
              <a:t> ali </a:t>
            </a:r>
            <a:r>
              <a:rPr lang="sl-SI" sz="2000" b="1" dirty="0" err="1" smtClean="0"/>
              <a:t>mobili</a:t>
            </a:r>
            <a:r>
              <a:rPr lang="sl-SI" dirty="0" smtClean="0"/>
              <a:t>. To so kipi iz lahkih materialov, povezanih med seboj.  Zaradi lahkotnosti in visenja v zraku njihovo ravnotežje ni trdno, pravimo, da so labilni. Že najmanjši sunek jih spravi v gibanje. </a:t>
            </a:r>
          </a:p>
          <a:p>
            <a:r>
              <a:rPr lang="sl-SI" b="1" dirty="0" smtClean="0"/>
              <a:t>Ampak to že vse vemo. Ali je tako? Na to vprašanje mi obvezno odgovori pri fotografiji tvojega novega izdelka - instalacije. Ko boš fotografiral svojo novo instalacijo - “</a:t>
            </a:r>
            <a:r>
              <a:rPr lang="sl-SI" b="1" dirty="0" err="1" smtClean="0"/>
              <a:t>selotejpka</a:t>
            </a:r>
            <a:r>
              <a:rPr lang="sl-SI" b="1" dirty="0" smtClean="0"/>
              <a:t>“ obvezno pripiši še „JE TAKO“!</a:t>
            </a:r>
          </a:p>
          <a:p>
            <a:r>
              <a:rPr lang="sl-SI" b="1" dirty="0" smtClean="0"/>
              <a:t> Le tako bom vedel, če si besedilo res prebral.</a:t>
            </a:r>
            <a:endParaRPr lang="sl-SI" b="1" dirty="0"/>
          </a:p>
        </p:txBody>
      </p:sp>
      <p:pic>
        <p:nvPicPr>
          <p:cNvPr id="7170" name="Picture 2" descr="Alexander Calder, Untitled, 1937., železo, 228 x 203 x 260 cm, Tate, London, Velika Britanija. Photo courtesy of Tate, London 2019. Foto: 2019 Calder Foundation, New York / Artists Rights Society (ARS), New 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123" y="2797790"/>
            <a:ext cx="5347094" cy="3635531"/>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7943271" y="6290069"/>
            <a:ext cx="3371273" cy="369332"/>
          </a:xfrm>
          <a:prstGeom prst="rect">
            <a:avLst/>
          </a:prstGeom>
          <a:noFill/>
        </p:spPr>
        <p:txBody>
          <a:bodyPr wrap="square" rtlCol="0">
            <a:spAutoFit/>
          </a:bodyPr>
          <a:lstStyle/>
          <a:p>
            <a:r>
              <a:rPr lang="sl-SI" dirty="0" smtClean="0"/>
              <a:t>Alexander </a:t>
            </a:r>
            <a:r>
              <a:rPr lang="sl-SI" dirty="0" err="1" smtClean="0"/>
              <a:t>Calder</a:t>
            </a:r>
            <a:r>
              <a:rPr lang="sl-SI" dirty="0" smtClean="0"/>
              <a:t>: Brez naslova</a:t>
            </a:r>
            <a:endParaRPr lang="sl-SI" dirty="0"/>
          </a:p>
        </p:txBody>
      </p:sp>
    </p:spTree>
    <p:extLst>
      <p:ext uri="{BB962C8B-B14F-4D97-AF65-F5344CB8AC3E}">
        <p14:creationId xmlns:p14="http://schemas.microsoft.com/office/powerpoint/2010/main" val="101472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200727" y="360218"/>
            <a:ext cx="9873673" cy="1354217"/>
          </a:xfrm>
          <a:prstGeom prst="rect">
            <a:avLst/>
          </a:prstGeom>
          <a:noFill/>
        </p:spPr>
        <p:txBody>
          <a:bodyPr wrap="square" rtlCol="0">
            <a:spAutoFit/>
          </a:bodyPr>
          <a:lstStyle/>
          <a:p>
            <a:r>
              <a:rPr lang="sl-SI" sz="2800" dirty="0" smtClean="0"/>
              <a:t>KONCEPTUALNA UMETNOST </a:t>
            </a:r>
            <a:r>
              <a:rPr lang="sl-SI" dirty="0" smtClean="0"/>
              <a:t>– likovno delo osmišljata domišljija, ironija, manj pa oblika. V gledalcu vzbujajo različne občutke na različne življenjske situacije, povezane s sodobno urbano kulturo. Kipar skuša doseči povezanost gledalca z notranjim in zunanjim prostorom , zato vanj posega z različnimi materiali in oblikami, zvoki, šumi, svetlobami.</a:t>
            </a:r>
            <a:endParaRPr lang="sl-SI" dirty="0"/>
          </a:p>
        </p:txBody>
      </p:sp>
      <p:pic>
        <p:nvPicPr>
          <p:cNvPr id="8194" name="Picture 2" descr="http://www.urbanbug.net/upload/image/07%202008/Cattelan/Cattelan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246" y="1714435"/>
            <a:ext cx="3954607" cy="5055606"/>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6622473" y="6077527"/>
            <a:ext cx="3814618" cy="369332"/>
          </a:xfrm>
          <a:prstGeom prst="rect">
            <a:avLst/>
          </a:prstGeom>
          <a:noFill/>
        </p:spPr>
        <p:txBody>
          <a:bodyPr wrap="square" rtlCol="0">
            <a:spAutoFit/>
          </a:bodyPr>
          <a:lstStyle/>
          <a:p>
            <a:r>
              <a:rPr lang="sl-SI" dirty="0" err="1" smtClean="0"/>
              <a:t>Mauricio</a:t>
            </a:r>
            <a:r>
              <a:rPr lang="sl-SI" dirty="0" smtClean="0"/>
              <a:t> </a:t>
            </a:r>
            <a:r>
              <a:rPr lang="sl-SI" dirty="0" err="1" smtClean="0"/>
              <a:t>Cattelan</a:t>
            </a:r>
            <a:r>
              <a:rPr lang="sl-SI" dirty="0" smtClean="0"/>
              <a:t>: „Zagonetni </a:t>
            </a:r>
            <a:r>
              <a:rPr lang="sl-SI" dirty="0" err="1" smtClean="0"/>
              <a:t>arlekin</a:t>
            </a:r>
            <a:r>
              <a:rPr lang="sl-SI" dirty="0" smtClean="0"/>
              <a:t>“</a:t>
            </a:r>
            <a:endParaRPr lang="sl-SI" dirty="0"/>
          </a:p>
        </p:txBody>
      </p:sp>
    </p:spTree>
    <p:extLst>
      <p:ext uri="{BB962C8B-B14F-4D97-AF65-F5344CB8AC3E}">
        <p14:creationId xmlns:p14="http://schemas.microsoft.com/office/powerpoint/2010/main" val="1103693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577</Words>
  <Application>Microsoft Office PowerPoint</Application>
  <PresentationFormat>Širokozaslonsko</PresentationFormat>
  <Paragraphs>24</Paragraphs>
  <Slides>11</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Arial</vt:lpstr>
      <vt:lpstr>Calibri</vt:lpstr>
      <vt:lpstr>Calibri Light</vt:lpstr>
      <vt:lpstr>Officeova tema</vt:lpstr>
      <vt:lpstr>SODOBNI NAČINI OBLIKOVANJA KIPOV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LAND ART- POKRAJINSKA UMETNOST- gre za preoblikovanje pokrajine, vendar ne zaradi uporabnega namena ampak zaradi estetskega. Vsebina del opozarja na prostor kot življenjsko kvaliteto.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SODOBNI NAČINI OBLIKOVANJA KIPOV</dc:title>
  <dc:creator>Natalija Orlic</dc:creator>
  <cp:lastModifiedBy>Jernej</cp:lastModifiedBy>
  <cp:revision>13</cp:revision>
  <dcterms:created xsi:type="dcterms:W3CDTF">2020-03-29T09:25:56Z</dcterms:created>
  <dcterms:modified xsi:type="dcterms:W3CDTF">2020-04-12T18:32:10Z</dcterms:modified>
</cp:coreProperties>
</file>